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82" r:id="rId5"/>
    <p:sldId id="292" r:id="rId6"/>
    <p:sldId id="320" r:id="rId7"/>
    <p:sldId id="308" r:id="rId8"/>
    <p:sldId id="311" r:id="rId9"/>
    <p:sldId id="318" r:id="rId10"/>
    <p:sldId id="315" r:id="rId11"/>
    <p:sldId id="317" r:id="rId12"/>
    <p:sldId id="316" r:id="rId13"/>
    <p:sldId id="313" r:id="rId14"/>
    <p:sldId id="304" r:id="rId15"/>
    <p:sldId id="305" r:id="rId16"/>
    <p:sldId id="314" r:id="rId17"/>
    <p:sldId id="301" r:id="rId18"/>
    <p:sldId id="303" r:id="rId19"/>
    <p:sldId id="32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74"/>
    <a:srgbClr val="008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1" autoAdjust="0"/>
  </p:normalViewPr>
  <p:slideViewPr>
    <p:cSldViewPr snapToGrid="0">
      <p:cViewPr varScale="1">
        <p:scale>
          <a:sx n="70" d="100"/>
          <a:sy n="70" d="100"/>
        </p:scale>
        <p:origin x="50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C99FA-CA28-4059-95C9-C2E7AF39207F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B8E0D533-D225-44D0-869E-68DC93BAF1E1}">
      <dgm:prSet phldrT="[Text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SF11/C LiDAR</a:t>
          </a:r>
        </a:p>
      </dgm:t>
    </dgm:pt>
    <dgm:pt modelId="{AD7E9ECC-D501-49B1-B04F-E05255C090B0}" type="sibTrans" cxnId="{D22E4724-BB31-4D86-B548-C865B9172834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89" t="-2476" r="-18497" b="-2476"/>
          </a:stretch>
        </a:blipFill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E1FCA26-BC20-4409-80D5-9FFE2839DBA5}" type="parTrans" cxnId="{D22E4724-BB31-4D86-B548-C865B9172834}">
      <dgm:prSet/>
      <dgm:spPr/>
      <dgm:t>
        <a:bodyPr/>
        <a:lstStyle/>
        <a:p>
          <a:endParaRPr lang="en-US"/>
        </a:p>
      </dgm:t>
    </dgm:pt>
    <dgm:pt modelId="{FB40F80F-64F5-4F45-B8DB-447064FE4D95}" type="pres">
      <dgm:prSet presAssocID="{353C99FA-CA28-4059-95C9-C2E7AF39207F}" presName="Name0" presStyleCnt="0">
        <dgm:presLayoutVars>
          <dgm:chMax val="21"/>
          <dgm:chPref val="21"/>
        </dgm:presLayoutVars>
      </dgm:prSet>
      <dgm:spPr/>
    </dgm:pt>
    <dgm:pt modelId="{BCBADCED-2A01-4F62-909C-3922B6409C19}" type="pres">
      <dgm:prSet presAssocID="{B8E0D533-D225-44D0-869E-68DC93BAF1E1}" presName="text1" presStyleCnt="0"/>
      <dgm:spPr/>
    </dgm:pt>
    <dgm:pt modelId="{00299B9D-63D3-4708-B7F2-D2F24AC85E7F}" type="pres">
      <dgm:prSet presAssocID="{B8E0D533-D225-44D0-869E-68DC93BAF1E1}" presName="textRepeatNode" presStyleLbl="alignNode1" presStyleIdx="0" presStyleCnt="1" custAng="0" custScaleX="52755" custScaleY="53473" custLinFactNeighborX="-67247" custLinFactNeighborY="71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E0DDF-335B-4E6B-8390-C82AFE25CBDA}" type="pres">
      <dgm:prSet presAssocID="{B8E0D533-D225-44D0-869E-68DC93BAF1E1}" presName="textaccent1" presStyleCnt="0"/>
      <dgm:spPr/>
    </dgm:pt>
    <dgm:pt modelId="{1849E058-D4BA-48FC-A9D0-C8196E652722}" type="pres">
      <dgm:prSet presAssocID="{B8E0D533-D225-44D0-869E-68DC93BAF1E1}" presName="accentRepeatNode" presStyleLbl="solidAlignAcc1" presStyleIdx="0" presStyleCnt="2" custScaleX="59224" custScaleY="63533" custLinFactX="-21641" custLinFactY="-16034" custLinFactNeighborX="-100000" custLinFactNeighborY="-100000"/>
      <dgm:spPr/>
    </dgm:pt>
    <dgm:pt modelId="{EA5F9D1C-245E-49B9-AEA8-21F398146AA7}" type="pres">
      <dgm:prSet presAssocID="{AD7E9ECC-D501-49B1-B04F-E05255C090B0}" presName="image1" presStyleCnt="0"/>
      <dgm:spPr/>
    </dgm:pt>
    <dgm:pt modelId="{31AB8E63-604D-4333-9BDB-7214FBBFB91B}" type="pres">
      <dgm:prSet presAssocID="{AD7E9ECC-D501-49B1-B04F-E05255C090B0}" presName="imageRepeatNode" presStyleLbl="alignAcc1" presStyleIdx="0" presStyleCnt="1" custLinFactNeighborX="1748" custLinFactNeighborY="-20455"/>
      <dgm:spPr/>
      <dgm:t>
        <a:bodyPr/>
        <a:lstStyle/>
        <a:p>
          <a:endParaRPr lang="en-US"/>
        </a:p>
      </dgm:t>
    </dgm:pt>
    <dgm:pt modelId="{163F9C00-04AE-4D09-808C-AF0AF7ECB654}" type="pres">
      <dgm:prSet presAssocID="{AD7E9ECC-D501-49B1-B04F-E05255C090B0}" presName="imageaccent1" presStyleCnt="0"/>
      <dgm:spPr/>
    </dgm:pt>
    <dgm:pt modelId="{1682ECDC-8037-4AC2-BDA2-94B21488412F}" type="pres">
      <dgm:prSet presAssocID="{AD7E9ECC-D501-49B1-B04F-E05255C090B0}" presName="accentRepeatNode" presStyleLbl="solidAlignAcc1" presStyleIdx="1" presStyleCnt="2" custLinFactY="-90297" custLinFactNeighborX="13271" custLinFactNeighborY="-100000"/>
      <dgm:spPr/>
    </dgm:pt>
  </dgm:ptLst>
  <dgm:cxnLst>
    <dgm:cxn modelId="{13986851-7C4F-45D6-B5A1-792DDE2CB75D}" type="presOf" srcId="{353C99FA-CA28-4059-95C9-C2E7AF39207F}" destId="{FB40F80F-64F5-4F45-B8DB-447064FE4D95}" srcOrd="0" destOrd="0" presId="urn:microsoft.com/office/officeart/2008/layout/HexagonCluster"/>
    <dgm:cxn modelId="{D22E4724-BB31-4D86-B548-C865B9172834}" srcId="{353C99FA-CA28-4059-95C9-C2E7AF39207F}" destId="{B8E0D533-D225-44D0-869E-68DC93BAF1E1}" srcOrd="0" destOrd="0" parTransId="{BE1FCA26-BC20-4409-80D5-9FFE2839DBA5}" sibTransId="{AD7E9ECC-D501-49B1-B04F-E05255C090B0}"/>
    <dgm:cxn modelId="{E18B5733-4A07-4266-A9A3-A567DBCCB02D}" type="presOf" srcId="{B8E0D533-D225-44D0-869E-68DC93BAF1E1}" destId="{00299B9D-63D3-4708-B7F2-D2F24AC85E7F}" srcOrd="0" destOrd="0" presId="urn:microsoft.com/office/officeart/2008/layout/HexagonCluster"/>
    <dgm:cxn modelId="{E12030D5-7835-437C-9380-9A689944CF98}" type="presOf" srcId="{AD7E9ECC-D501-49B1-B04F-E05255C090B0}" destId="{31AB8E63-604D-4333-9BDB-7214FBBFB91B}" srcOrd="0" destOrd="0" presId="urn:microsoft.com/office/officeart/2008/layout/HexagonCluster"/>
    <dgm:cxn modelId="{25699770-A877-4A5E-AC87-1CEB40AD72F3}" type="presParOf" srcId="{FB40F80F-64F5-4F45-B8DB-447064FE4D95}" destId="{BCBADCED-2A01-4F62-909C-3922B6409C19}" srcOrd="0" destOrd="0" presId="urn:microsoft.com/office/officeart/2008/layout/HexagonCluster"/>
    <dgm:cxn modelId="{3BF6B090-4FCF-41AA-9327-E9E6116740B3}" type="presParOf" srcId="{BCBADCED-2A01-4F62-909C-3922B6409C19}" destId="{00299B9D-63D3-4708-B7F2-D2F24AC85E7F}" srcOrd="0" destOrd="0" presId="urn:microsoft.com/office/officeart/2008/layout/HexagonCluster"/>
    <dgm:cxn modelId="{FB4BC225-A054-460F-B75B-0483E1F35866}" type="presParOf" srcId="{FB40F80F-64F5-4F45-B8DB-447064FE4D95}" destId="{A23E0DDF-335B-4E6B-8390-C82AFE25CBDA}" srcOrd="1" destOrd="0" presId="urn:microsoft.com/office/officeart/2008/layout/HexagonCluster"/>
    <dgm:cxn modelId="{ABC91380-18CB-4214-A686-470A6C11CDAF}" type="presParOf" srcId="{A23E0DDF-335B-4E6B-8390-C82AFE25CBDA}" destId="{1849E058-D4BA-48FC-A9D0-C8196E652722}" srcOrd="0" destOrd="0" presId="urn:microsoft.com/office/officeart/2008/layout/HexagonCluster"/>
    <dgm:cxn modelId="{A0540947-EE8F-4948-B00D-6D9EADA4B247}" type="presParOf" srcId="{FB40F80F-64F5-4F45-B8DB-447064FE4D95}" destId="{EA5F9D1C-245E-49B9-AEA8-21F398146AA7}" srcOrd="2" destOrd="0" presId="urn:microsoft.com/office/officeart/2008/layout/HexagonCluster"/>
    <dgm:cxn modelId="{D25FD1E5-1999-4D9E-802E-781CCE9B837C}" type="presParOf" srcId="{EA5F9D1C-245E-49B9-AEA8-21F398146AA7}" destId="{31AB8E63-604D-4333-9BDB-7214FBBFB91B}" srcOrd="0" destOrd="0" presId="urn:microsoft.com/office/officeart/2008/layout/HexagonCluster"/>
    <dgm:cxn modelId="{ACB0BBB4-BB14-4C97-B21A-264D155B7473}" type="presParOf" srcId="{FB40F80F-64F5-4F45-B8DB-447064FE4D95}" destId="{163F9C00-04AE-4D09-808C-AF0AF7ECB654}" srcOrd="3" destOrd="0" presId="urn:microsoft.com/office/officeart/2008/layout/HexagonCluster"/>
    <dgm:cxn modelId="{A60CBF3A-BE17-4798-BF73-55D1E641C19C}" type="presParOf" srcId="{163F9C00-04AE-4D09-808C-AF0AF7ECB654}" destId="{1682ECDC-8037-4AC2-BDA2-94B21488412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99B9D-63D3-4708-B7F2-D2F24AC85E7F}">
      <dsp:nvSpPr>
        <dsp:cNvPr id="0" name=""/>
        <dsp:cNvSpPr/>
      </dsp:nvSpPr>
      <dsp:spPr>
        <a:xfrm>
          <a:off x="1800648" y="3479097"/>
          <a:ext cx="1868652" cy="163111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SF11/C LiDAR</a:t>
          </a:r>
        </a:p>
      </dsp:txBody>
      <dsp:txXfrm>
        <a:off x="2092295" y="3733671"/>
        <a:ext cx="1285358" cy="1121969"/>
      </dsp:txXfrm>
    </dsp:sp>
    <dsp:sp modelId="{1849E058-D4BA-48FC-A9D0-C8196E652722}">
      <dsp:nvSpPr>
        <dsp:cNvPr id="0" name=""/>
        <dsp:cNvSpPr/>
      </dsp:nvSpPr>
      <dsp:spPr>
        <a:xfrm>
          <a:off x="3009460" y="3549761"/>
          <a:ext cx="244838" cy="2266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B8E63-604D-4333-9BDB-7214FBBFB91B}">
      <dsp:nvSpPr>
        <dsp:cNvPr id="0" name=""/>
        <dsp:cNvSpPr/>
      </dsp:nvSpPr>
      <dsp:spPr>
        <a:xfrm>
          <a:off x="480207" y="314155"/>
          <a:ext cx="3537604" cy="3049424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89" t="-2476" r="-18497" b="-2476"/>
          </a:stretch>
        </a:blip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2ECDC-8037-4AC2-BDA2-94B21488412F}">
      <dsp:nvSpPr>
        <dsp:cNvPr id="0" name=""/>
        <dsp:cNvSpPr/>
      </dsp:nvSpPr>
      <dsp:spPr>
        <a:xfrm>
          <a:off x="2868297" y="2886239"/>
          <a:ext cx="413410" cy="35680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10/15/2019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3835-8750-4FCC-87A9-35B922CEFE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6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Currently we are developing code that will allow the </a:t>
            </a:r>
            <a:r>
              <a:rPr lang="en-US" sz="1000" dirty="0" err="1"/>
              <a:t>pixhawk</a:t>
            </a:r>
            <a:r>
              <a:rPr lang="en-US" sz="1000" dirty="0"/>
              <a:t> and raspberry pi to communicate so the raspberry pi  can send a signal when the camera locks onto the marker and tells the </a:t>
            </a:r>
            <a:r>
              <a:rPr lang="en-US" sz="1000" dirty="0" err="1"/>
              <a:t>pixhawk</a:t>
            </a:r>
            <a:r>
              <a:rPr lang="en-US" sz="1000" dirty="0"/>
              <a:t> to land on the marker.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To start this process, many tools, dependencies, libraries, and packages to accurately setup ArUco and OpenCV were downloaded onto the raspberry pi.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Based off our research, we developed ArUco marker code in Python instead of C++ previously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So now, on the raspberry pi, we can identify the aruco markers using the code. This will allow code to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 the position of the markers of each coordinate relative to the drone</a:t>
            </a:r>
            <a:endParaRPr lang="en-US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832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FA90A43-BEC4-4B20-96E2-797B03FB82F2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8A2C2023-6C37-4611-ACAF-5F2060202836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817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06C51E8-C5C0-4672-B456-F44C69B074D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9DE9AE8C-7574-4D45-B521-6B18054DA7C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EF240172-5930-4717-A0CD-A15107527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7B4A83CE-8643-4697-94A9-C9F587F46E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B0A765A5-BBCE-405E-A4B3-80A660118E8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65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12B8F0DB-CC25-4CE9-A68E-CAA2FD986AF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8A058973-2DC9-4087-9D57-F1D779F56CC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B641062D-3CD4-49D1-A621-331E2933340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9F2C1E7C-A088-4772-84B3-15309BEADF7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CA52278A-6924-4F97-A196-AE30D3DACB7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312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8663BD7B-5136-47ED-BE0A-C6C2F5622B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6ABA22C7-C35B-4EC0-B7CE-54F9EEFCB71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6DAE4BC9-9CFF-4522-8216-651498F7A16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8E822AA0-FB3E-4051-AA1F-F51204BA02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3445288A-D169-4374-BCFD-917DD04B2B1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2CD5709C-84DE-45F3-AE9B-8B6FD7134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1250"/>
            <a:ext cx="5460114" cy="4665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36BB18B1-3B7F-4B18-A1C5-BB7DA443C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816" y="1511250"/>
            <a:ext cx="5460114" cy="4665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3419BDFB-8FC0-4B89-A29A-8EAC95E9A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11250"/>
            <a:ext cx="54849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8E6C2CC0-9AB0-46E9-977A-EF923DCE7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9334" y="1518287"/>
            <a:ext cx="54206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xmlns="" id="{28DF954C-A51E-4242-B83E-A826008F5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9334" y="2486989"/>
            <a:ext cx="5432666" cy="37026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600E416E-6162-484A-BA4D-640FA8307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2486989"/>
            <a:ext cx="5491215" cy="37026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1602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A8B59DDF-F2BC-491E-92E0-9D2C1398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31999"/>
            <a:ext cx="6544468" cy="55138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22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0110E46C-B434-49FA-AA0E-D64E5786D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31999"/>
            <a:ext cx="6544468" cy="5513889"/>
          </a:xfrm>
          <a:prstGeom prst="roundRect">
            <a:avLst>
              <a:gd name="adj" fmla="val 5554"/>
            </a:avLst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18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134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B3B1662-8902-44D0-A545-5008B483D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8017" y="2169005"/>
            <a:ext cx="9035966" cy="2519990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757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Enter your caption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6" r:id="rId11"/>
    <p:sldLayoutId id="2147483657" r:id="rId12"/>
    <p:sldLayoutId id="2147483667" r:id="rId13"/>
    <p:sldLayoutId id="2147483668" r:id="rId14"/>
    <p:sldLayoutId id="2147483650" r:id="rId15"/>
    <p:sldLayoutId id="2147483652" r:id="rId16"/>
    <p:sldLayoutId id="2147483669" r:id="rId17"/>
    <p:sldLayoutId id="2147483671" r:id="rId18"/>
    <p:sldLayoutId id="2147483672" r:id="rId19"/>
    <p:sldLayoutId id="2147483670" r:id="rId20"/>
    <p:sldLayoutId id="2147483673" r:id="rId21"/>
    <p:sldLayoutId id="214748365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LIDAR-scanned-SICK-LMS-animation.gif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0"/>
            <a:ext cx="10390264" cy="6858000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EF238CB-AB58-4787-8F9C-A1C16929A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-1" y="3914775"/>
            <a:ext cx="1481849" cy="2200275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837" y="3171825"/>
            <a:ext cx="6739759" cy="2457445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r>
              <a:rPr lang="en-US" dirty="0"/>
              <a:t>VTOL UAS Operating in GPS Denied Environment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7964" y="4669536"/>
            <a:ext cx="6072628" cy="690752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Nicholas Darden, Vivian Fakharizadeh, </a:t>
            </a:r>
            <a:r>
              <a:rPr lang="en-US" sz="1600" dirty="0" err="1">
                <a:solidFill>
                  <a:schemeClr val="bg1"/>
                </a:solidFill>
              </a:rPr>
              <a:t>Zavia</a:t>
            </a:r>
            <a:r>
              <a:rPr lang="en-US" sz="1600" dirty="0">
                <a:solidFill>
                  <a:schemeClr val="bg1"/>
                </a:solidFill>
              </a:rPr>
              <a:t> Harris, Richard Jones, Trent Jones, Joshua Lee, Ryan McLaughlin, </a:t>
            </a:r>
            <a:r>
              <a:rPr lang="en-US" sz="1600" dirty="0" err="1">
                <a:solidFill>
                  <a:schemeClr val="bg1"/>
                </a:solidFill>
              </a:rPr>
              <a:t>Rushal</a:t>
            </a:r>
            <a:r>
              <a:rPr lang="en-US" sz="1600" dirty="0">
                <a:solidFill>
                  <a:schemeClr val="bg1"/>
                </a:solidFill>
              </a:rPr>
              <a:t> Patel, Brendan Regan, Quinton </a:t>
            </a:r>
            <a:r>
              <a:rPr lang="en-US" sz="1600" dirty="0" err="1">
                <a:solidFill>
                  <a:schemeClr val="bg1"/>
                </a:solidFill>
              </a:rPr>
              <a:t>Vehon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545D50A1-D634-4325-B06C-5450FDF7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1000837" y="562927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xmlns="" id="{31CA7D78-B9D5-4739-A4B5-CCFFA04A03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b="585"/>
          <a:stretch/>
        </p:blipFill>
        <p:spPr>
          <a:xfrm>
            <a:off x="0" y="419100"/>
            <a:ext cx="8686800" cy="6438900"/>
          </a:xfrm>
          <a:noFill/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xmlns="" id="{E9F2E4A1-EC72-4987-B490-5CEDCBBD5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265" r="7587" b="35125"/>
          <a:stretch/>
        </p:blipFill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293" y="2408157"/>
            <a:ext cx="4459766" cy="3146839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LiDAR and GPS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 descr="Hollow accent block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1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A45306B-3804-435A-B5AB-A27E78A7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808"/>
            <a:ext cx="4948901" cy="611171"/>
          </a:xfrm>
        </p:spPr>
        <p:txBody>
          <a:bodyPr/>
          <a:lstStyle/>
          <a:p>
            <a:pPr algn="ctr"/>
            <a:r>
              <a:rPr lang="en-US" dirty="0"/>
              <a:t>LiDAR Completed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C53DDFC-EA89-4CFB-943E-1DE6EB7726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6ED87A0-4CF6-415F-82AE-66767E0B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776" y="1492151"/>
            <a:ext cx="5350962" cy="3002216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Light Detection and Ranging uses measured wavelength of reflected light to calculate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SF/11 (Current LiDAR):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Error bellow 3.5% for all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Results within desired parameters of 6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Read rate of 20Hz permits integration with GPS provided altitude measurements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30023891"/>
              </p:ext>
            </p:extLst>
          </p:nvPr>
        </p:nvGraphicFramePr>
        <p:xfrm>
          <a:off x="5380901" y="543003"/>
          <a:ext cx="6469649" cy="5830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B1953A-B9B6-448E-BF98-7FF577DD07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4" y="4206586"/>
            <a:ext cx="5206944" cy="194767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pic>
        <p:nvPicPr>
          <p:cNvPr id="8" name="Picture 3" descr="https://upload.wikimedia.org/wikipedia/commons/thumb/c/c0/LIDAR-scanned-SICK-LMS-animation.gif/330px-LIDAR-scanned-SICK-LMS-animation.gif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254" y="2352625"/>
            <a:ext cx="1883952" cy="408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4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D8744987-7958-44D9-AE6F-009CA4C0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44" y="825446"/>
            <a:ext cx="3319049" cy="485500"/>
          </a:xfrm>
        </p:spPr>
        <p:txBody>
          <a:bodyPr/>
          <a:lstStyle/>
          <a:p>
            <a:r>
              <a:rPr lang="en-US" dirty="0"/>
              <a:t>GPS Completed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416734DD-B300-43A1-9CDB-0F2B68973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344" y="1507787"/>
            <a:ext cx="4204857" cy="279814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 test GPS has been fully implemented into the raspberry pi. With this test GPS we have been able to Verify and Validate: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pi’s ability to interface with GPS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GPS ability to obtain a fix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pi’s ability to interpret NMEA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pi’s ability to convert NMEA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xmlns="" id="{6EF9A15C-CAA5-4DC6-90AF-1B3ECC1E8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19627" y="4134578"/>
            <a:ext cx="2578199" cy="2421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30" y="3959133"/>
            <a:ext cx="3108846" cy="2588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4F88B286-AA27-42A7-AE0F-F55F3FCB3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140" y="310537"/>
            <a:ext cx="5827579" cy="364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Hexagon 12"/>
          <p:cNvSpPr/>
          <p:nvPr/>
        </p:nvSpPr>
        <p:spPr>
          <a:xfrm>
            <a:off x="1617056" y="4028052"/>
            <a:ext cx="2709987" cy="2449285"/>
          </a:xfrm>
          <a:prstGeom prst="hexagon">
            <a:avLst/>
          </a:prstGeom>
          <a:blipFill dpi="0" rotWithShape="1">
            <a:blip r:embed="rId5"/>
            <a:srcRect/>
            <a:stretch>
              <a:fillRect t="5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44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xmlns="" id="{C8D67C4C-C1BB-47D6-BFF3-84CAC053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4" t="12088" r="15745" b="13478"/>
          <a:stretch/>
        </p:blipFill>
        <p:spPr>
          <a:xfrm>
            <a:off x="5998139" y="1847712"/>
            <a:ext cx="5110619" cy="3227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F673CE93-DCCF-4957-880B-5C7FAA08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91" y="655735"/>
            <a:ext cx="3932237" cy="707869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 GPS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AE408-CEDD-4121-B3C5-E820D1366D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z="1200" noProof="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 noProof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2CEA5A-80BB-47CD-8CAD-0B7BE73E2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191" y="1917691"/>
            <a:ext cx="4792921" cy="3315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Berry GPS-IMU V3 will be connected to Raspberry Pi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same libraries as the test-GPS to acquire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Turn off the GPS once initial position is established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Convert IMU and LiDAR data to GPS (NMEA)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Pi use GPS/IMU data to provide spoof signals to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Pixhawk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09ABB0-D897-4E4D-8A29-CB2AFA071E5B}"/>
              </a:ext>
            </a:extLst>
          </p:cNvPr>
          <p:cNvSpPr txBox="1"/>
          <p:nvPr/>
        </p:nvSpPr>
        <p:spPr>
          <a:xfrm>
            <a:off x="5998138" y="5074920"/>
            <a:ext cx="5110620" cy="316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http://ozzmaker.com/berryGPS-berryGPS-imu-quick-start-guide/</a:t>
            </a:r>
          </a:p>
        </p:txBody>
      </p:sp>
    </p:spTree>
    <p:extLst>
      <p:ext uri="{BB962C8B-B14F-4D97-AF65-F5344CB8AC3E}">
        <p14:creationId xmlns:p14="http://schemas.microsoft.com/office/powerpoint/2010/main" val="1312619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103" t="2367" r="-441" b="23543"/>
          <a:stretch/>
        </p:blipFill>
        <p:spPr>
          <a:xfrm>
            <a:off x="0" y="1102307"/>
            <a:ext cx="8687356" cy="5758538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 anchorCtr="0"/>
          <a:lstStyle/>
          <a:p>
            <a:r>
              <a:rPr lang="en-US" dirty="0"/>
              <a:t>Summary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804426CB-CB00-46EE-A35A-176FDE55AA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 descr="Hollow accent block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061130" y="131535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7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E68B5DCD-26C4-4832-8E96-7ED11091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56" y="751151"/>
            <a:ext cx="11328000" cy="432000"/>
          </a:xfrm>
        </p:spPr>
        <p:txBody>
          <a:bodyPr/>
          <a:lstStyle/>
          <a:p>
            <a:r>
              <a:rPr lang="en-US" dirty="0"/>
              <a:t>Sensor Integration Proposed Methods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06BCCE2-017A-4B9D-B908-7729F6A19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00" y="1910968"/>
            <a:ext cx="11328001" cy="376388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010FCB-DB65-4D76-B6A3-6210F7AB329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826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FBC6FD-2581-4AE8-88FB-6453C0360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0D1BF9-1185-4285-930B-5EDBD7F43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660"/>
            <a:ext cx="12192000" cy="56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01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8" t="-16902" r="11142" b="22492"/>
          <a:stretch/>
        </p:blipFill>
        <p:spPr>
          <a:xfrm>
            <a:off x="0" y="1160174"/>
            <a:ext cx="7498080" cy="5697826"/>
          </a:xfrm>
          <a:blipFill dpi="0" rotWithShape="1">
            <a:blip r:embed="rId2"/>
            <a:srcRect/>
            <a:stretch>
              <a:fillRect/>
            </a:stretch>
          </a:blip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308148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2659" y="4926488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2985" y="1855580"/>
            <a:ext cx="4459766" cy="3146839"/>
          </a:xfrm>
        </p:spPr>
        <p:txBody>
          <a:bodyPr anchor="ctr" anchorCtr="0"/>
          <a:lstStyle/>
          <a:p>
            <a:r>
              <a:rPr lang="en-US" dirty="0"/>
              <a:t>Inertial Measurement Unit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 descr="Hollow accent block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4E30CE-E951-42A1-B807-4632433B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12" y="847422"/>
            <a:ext cx="5472000" cy="432000"/>
          </a:xfrm>
        </p:spPr>
        <p:txBody>
          <a:bodyPr/>
          <a:lstStyle/>
          <a:p>
            <a:r>
              <a:rPr lang="en-US" dirty="0"/>
              <a:t>IMU Completed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D0CBAAB-F5BB-4211-8CEE-9DF8D2044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17" y="1848255"/>
            <a:ext cx="3986573" cy="4309354"/>
          </a:xfrm>
        </p:spPr>
        <p:txBody>
          <a:bodyPr/>
          <a:lstStyle/>
          <a:p>
            <a:r>
              <a:rPr lang="en-US" sz="2000" dirty="0"/>
              <a:t>Dead Reckoning: using a previous location fix to determine current location.</a:t>
            </a:r>
          </a:p>
          <a:p>
            <a:r>
              <a:rPr lang="en-US" sz="2000" dirty="0"/>
              <a:t>Records measurements taken by accelerometers and gyroscopes.</a:t>
            </a:r>
          </a:p>
          <a:p>
            <a:r>
              <a:rPr lang="en-US" sz="2000" dirty="0"/>
              <a:t>Velocity, angular rate, acceleration, and position calculated using MATLAB code.</a:t>
            </a:r>
          </a:p>
          <a:p>
            <a:r>
              <a:rPr lang="en-US" sz="2000" dirty="0"/>
              <a:t>Single Axis Tests- Drawer and Table</a:t>
            </a:r>
          </a:p>
          <a:p>
            <a:r>
              <a:rPr lang="en-US" sz="2000" dirty="0"/>
              <a:t>Bias recognition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Implement a subtraction of average bias early in the IMU position code.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BE8DD3-17C6-476D-AA8D-E2910605B8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F498A6-7835-462F-86B4-6F5D39F10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379" y="3448688"/>
            <a:ext cx="3031889" cy="2909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92E642-E498-400A-88FD-F4B44C1F3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90" y="413504"/>
            <a:ext cx="7318014" cy="2831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FB9A21-F85E-42CF-AB94-46DC380C7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814" y="4901099"/>
            <a:ext cx="3261891" cy="1109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8B2CD7-6F46-4CF4-AC37-7045EC2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815" y="3613227"/>
            <a:ext cx="3261891" cy="110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8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40" y="826763"/>
            <a:ext cx="3646224" cy="432000"/>
          </a:xfrm>
        </p:spPr>
        <p:txBody>
          <a:bodyPr/>
          <a:lstStyle/>
          <a:p>
            <a:r>
              <a:rPr lang="en-US" dirty="0"/>
              <a:t>IMU Current Status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940" y="1859266"/>
            <a:ext cx="4565749" cy="34142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Bias Correction:</a:t>
            </a:r>
          </a:p>
          <a:p>
            <a:r>
              <a:rPr lang="en-US" sz="2000" dirty="0">
                <a:solidFill>
                  <a:schemeClr val="tx1"/>
                </a:solidFill>
              </a:rPr>
              <a:t>Averaging the bias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Resulting in 5cm of detected movement</a:t>
            </a:r>
          </a:p>
          <a:p>
            <a:r>
              <a:rPr lang="en-US" sz="2000" dirty="0">
                <a:solidFill>
                  <a:schemeClr val="tx1"/>
                </a:solidFill>
              </a:rPr>
              <a:t>Brainstorming ways to further reduce this error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Challenges: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Inconsistent bias</a:t>
            </a:r>
          </a:p>
          <a:p>
            <a:r>
              <a:rPr lang="en-US" sz="2000" dirty="0">
                <a:solidFill>
                  <a:schemeClr val="tx1"/>
                </a:solidFill>
              </a:rPr>
              <a:t>IMU readings not precise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236164" y="499873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93FB6B-592E-4143-90FE-2F491ACFE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490" y="1258763"/>
            <a:ext cx="6156682" cy="47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75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42C0D6-44DF-4A7C-B428-D4045A1C397C}"/>
              </a:ext>
            </a:extLst>
          </p:cNvPr>
          <p:cNvSpPr txBox="1"/>
          <p:nvPr/>
        </p:nvSpPr>
        <p:spPr>
          <a:xfrm>
            <a:off x="413470" y="393135"/>
            <a:ext cx="57694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Proposed Methods</a:t>
            </a:r>
          </a:p>
          <a:p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Kalman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Optimal estimation algorithm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step process (Predict &amp; Update)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C4176817-38EA-4C49-A47B-D31A3CD98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" y="2065346"/>
            <a:ext cx="6543089" cy="44909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587791D-6A92-4416-99EA-B0AEE929D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50" y="441668"/>
            <a:ext cx="4769392" cy="1686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CF43C52E-D572-4527-8959-8F8A08D10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50" y="2992477"/>
            <a:ext cx="4914327" cy="32058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058C29-D40C-473F-AC76-15D2F0FF0272}"/>
              </a:ext>
            </a:extLst>
          </p:cNvPr>
          <p:cNvSpPr txBox="1"/>
          <p:nvPr/>
        </p:nvSpPr>
        <p:spPr>
          <a:xfrm>
            <a:off x="6637815" y="2583119"/>
            <a:ext cx="505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Extended Kalman Filter: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r>
              <a:rPr lang="en-US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66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blipFill dpi="0" rotWithShape="1">
            <a:blip r:embed="rId2"/>
            <a:srcRect/>
            <a:stretch>
              <a:fillRect l="-7000" r="7000"/>
            </a:stretch>
          </a:blipFill>
        </p:spPr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 anchor="ctr" anchorCtr="0"/>
          <a:lstStyle/>
          <a:p>
            <a:r>
              <a:rPr lang="en-US" dirty="0"/>
              <a:t>Visual Odometry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Visual identification of custom markers and landing assistance.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425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14" y="820969"/>
            <a:ext cx="6307128" cy="43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</a:rPr>
              <a:t>Open CV, </a:t>
            </a:r>
            <a:r>
              <a:rPr lang="en-US" sz="300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ArUco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</a:rPr>
              <a:t>, Camera Calibration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z="12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886" y="2111058"/>
            <a:ext cx="5460114" cy="3709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OpenCV</a:t>
            </a:r>
            <a:r>
              <a:rPr lang="en-US" sz="2000" dirty="0"/>
              <a:t>: 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source library of visual tracking functions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C++ and Python based applications. </a:t>
            </a:r>
          </a:p>
          <a:p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ArUco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source library of custom vision identification symbols and functions.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Visual odometry script through Microsoft Visual Studios C++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Calibrated laptop camera to identify and lock onto </a:t>
            </a:r>
            <a:r>
              <a:rPr lang="en-US" sz="2000" dirty="0"/>
              <a:t>a checkerboard pattern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Hexagon 2"/>
          <p:cNvSpPr/>
          <p:nvPr/>
        </p:nvSpPr>
        <p:spPr>
          <a:xfrm>
            <a:off x="6466754" y="2071991"/>
            <a:ext cx="4480560" cy="3749040"/>
          </a:xfrm>
          <a:prstGeom prst="hexagon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tretch>
              <a:fillRect l="-138125" t="-44142" r="-102691" b="-94882"/>
            </a:stretch>
          </a:blip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3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B87F87F3-F01A-481C-A9F9-8DB1FC56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76" y="1136145"/>
            <a:ext cx="11340000" cy="43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3000" dirty="0"/>
              <a:t>Setting up the Raspberry Pi with </a:t>
            </a:r>
            <a:r>
              <a:rPr lang="en-US" sz="3000" dirty="0" err="1"/>
              <a:t>ArUco</a:t>
            </a:r>
            <a:r>
              <a:rPr lang="en-US" sz="3000" dirty="0"/>
              <a:t> Markers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0CD45FF-D503-4771-8F31-61158B7AFA9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20777" r="27333" b="24293"/>
          <a:stretch/>
        </p:blipFill>
        <p:spPr bwMode="auto">
          <a:xfrm>
            <a:off x="6493715" y="2033081"/>
            <a:ext cx="4663440" cy="356616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76" y="2411620"/>
            <a:ext cx="5491215" cy="30942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/>
              <a:t>Currently developing code for communication between </a:t>
            </a:r>
            <a:r>
              <a:rPr lang="en-US" sz="2000" dirty="0" err="1"/>
              <a:t>Pixhawk</a:t>
            </a:r>
            <a:r>
              <a:rPr lang="en-US" sz="2000" dirty="0"/>
              <a:t> and Pi</a:t>
            </a:r>
          </a:p>
          <a:p>
            <a:r>
              <a:rPr lang="en-US" sz="2000" dirty="0"/>
              <a:t>Tools, dependencies, libraries, and packages to accurately setup ArUco and OpenCV were downloaded</a:t>
            </a:r>
          </a:p>
          <a:p>
            <a:r>
              <a:rPr lang="en-US" sz="2000" dirty="0"/>
              <a:t>Python code develops and identifies the </a:t>
            </a:r>
            <a:r>
              <a:rPr lang="en-US" sz="2000" dirty="0" err="1"/>
              <a:t>ArUco</a:t>
            </a:r>
            <a:r>
              <a:rPr lang="en-US" sz="2000" dirty="0"/>
              <a:t> markers using Pi camera</a:t>
            </a:r>
          </a:p>
          <a:p>
            <a:r>
              <a:rPr lang="en-US" sz="2000" dirty="0">
                <a:solidFill>
                  <a:schemeClr val="tx1"/>
                </a:solidFill>
              </a:rPr>
              <a:t>Position of the markers for each coordinate relative to the drone can be estimated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0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E05B7A3D-02E7-42EF-9D6B-386B7CBF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16" y="701063"/>
            <a:ext cx="3932237" cy="998979"/>
          </a:xfrm>
        </p:spPr>
        <p:txBody>
          <a:bodyPr/>
          <a:lstStyle/>
          <a:p>
            <a:r>
              <a:rPr lang="en-US" dirty="0"/>
              <a:t>Proposed Testing and Hardware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57232E3-1C14-42E6-A3C5-475BD82CE5D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8BED45E8-769D-46B0-87CC-B8C3AAE1A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815" y="2394359"/>
            <a:ext cx="3929601" cy="42830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3D print a Pi camera mount for the bottom of </a:t>
            </a:r>
            <a:r>
              <a:rPr lang="en-US" sz="2000" dirty="0" err="1"/>
              <a:t>Pixhawk</a:t>
            </a:r>
            <a:r>
              <a:rPr lang="en-US" sz="2000" dirty="0"/>
              <a:t> frame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 camera detection of </a:t>
            </a:r>
            <a:r>
              <a:rPr lang="en-US" sz="2000" dirty="0" err="1"/>
              <a:t>AruCo</a:t>
            </a:r>
            <a:r>
              <a:rPr lang="en-US" sz="2000" dirty="0"/>
              <a:t> marker X, Y, and Z axes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Maximum position range of a Pi Camera marker lock will be tested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Time for marker lock will also be tested</a:t>
            </a:r>
          </a:p>
        </p:txBody>
      </p:sp>
      <p:pic>
        <p:nvPicPr>
          <p:cNvPr id="2" name="Animated Assembly">
            <a:hlinkClick r:id="" action="ppaction://media"/>
            <a:extLst>
              <a:ext uri="{FF2B5EF4-FFF2-40B4-BE49-F238E27FC236}">
                <a16:creationId xmlns:a16="http://schemas.microsoft.com/office/drawing/2014/main" xmlns="" id="{8DEE7AF9-6272-4CB5-A56F-824DF7DF9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3900" y="3055632"/>
            <a:ext cx="4562272" cy="3421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374B68-D80E-4995-BC52-68BE07906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204" y="432000"/>
            <a:ext cx="2486433" cy="2486433"/>
          </a:xfrm>
          <a:prstGeom prst="rect">
            <a:avLst/>
          </a:prstGeom>
        </p:spPr>
      </p:pic>
      <p:pic>
        <p:nvPicPr>
          <p:cNvPr id="6" name="Picture 5" descr="A picture containing bicycle, man, street, sitting&#10;&#10;Description automatically generated">
            <a:extLst>
              <a:ext uri="{FF2B5EF4-FFF2-40B4-BE49-F238E27FC236}">
                <a16:creationId xmlns:a16="http://schemas.microsoft.com/office/drawing/2014/main" xmlns="" id="{A5ECCE5E-4C14-4301-BEBE-191B2BDCC0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24" t="7006" r="37872" b="11671"/>
          <a:stretch/>
        </p:blipFill>
        <p:spPr>
          <a:xfrm rot="5400000">
            <a:off x="8400610" y="-140142"/>
            <a:ext cx="2436780" cy="368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3_Geometric presentation_AAS_v3" id="{5F394A36-244E-477B-9B00-631A6705923C}" vid="{7FC6DB14-D4FF-4031-8ADB-F8536C0C4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61FE8A-8F15-409F-AF62-619C69C0D53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8A930687-51F2-44C8-9CE6-D1B3D6E175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AE7CBC-C35C-4FA9-B339-59E31F30C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tf16411253 (1)</Template>
  <TotalTime>0</TotalTime>
  <Words>621</Words>
  <Application>Microsoft Office PowerPoint</Application>
  <PresentationFormat>Widescreen</PresentationFormat>
  <Paragraphs>90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Corbel</vt:lpstr>
      <vt:lpstr>Courier New</vt:lpstr>
      <vt:lpstr>Times New Roman</vt:lpstr>
      <vt:lpstr>Office Theme</vt:lpstr>
      <vt:lpstr>VTOL UAS Operating in GPS Denied Environment</vt:lpstr>
      <vt:lpstr>Inertial Measurement Unit</vt:lpstr>
      <vt:lpstr>IMU Completed</vt:lpstr>
      <vt:lpstr>IMU Current Status</vt:lpstr>
      <vt:lpstr>PowerPoint Presentation</vt:lpstr>
      <vt:lpstr>Visual Odometry</vt:lpstr>
      <vt:lpstr>Open CV, ArUco, Camera Calibration </vt:lpstr>
      <vt:lpstr>Setting up the Raspberry Pi with ArUco Markers</vt:lpstr>
      <vt:lpstr>Proposed Testing and Hardware</vt:lpstr>
      <vt:lpstr>  LiDAR and GPS</vt:lpstr>
      <vt:lpstr>LiDAR Completed</vt:lpstr>
      <vt:lpstr>GPS Completed</vt:lpstr>
      <vt:lpstr>Proposed GPS</vt:lpstr>
      <vt:lpstr>Summary</vt:lpstr>
      <vt:lpstr>Sensor Integration Proposed Methods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2019-10-14T21:36:44Z</dcterms:created>
  <dcterms:modified xsi:type="dcterms:W3CDTF">2019-10-16T02:44:25Z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